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60" r:id="rId5"/>
    <p:sldId id="261" r:id="rId6"/>
    <p:sldId id="262"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04623A6-A999-4564-995D-52AF7DEFF4A0}" type="datetimeFigureOut">
              <a:rPr lang="en-US" smtClean="0"/>
              <a:t>5/5/20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4623A6-A999-4564-995D-52AF7DEFF4A0}" type="datetimeFigureOut">
              <a:rPr lang="en-US" smtClean="0"/>
              <a:t>5/5/20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4623A6-A999-4564-995D-52AF7DEFF4A0}" type="datetimeFigureOut">
              <a:rPr lang="en-US" smtClean="0"/>
              <a:t>5/5/20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04623A6-A999-4564-995D-52AF7DEFF4A0}" type="datetimeFigureOut">
              <a:rPr lang="en-US" smtClean="0"/>
              <a:t>5/5/20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4623A6-A999-4564-995D-52AF7DEFF4A0}" type="datetimeFigureOut">
              <a:rPr lang="en-US" smtClean="0"/>
              <a:t>5/5/20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04623A6-A999-4564-995D-52AF7DEFF4A0}" type="datetimeFigureOut">
              <a:rPr lang="en-US" smtClean="0"/>
              <a:t>5/5/20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4623A6-A999-4564-995D-52AF7DEFF4A0}" type="datetimeFigureOut">
              <a:rPr lang="en-US" smtClean="0"/>
              <a:t>5/5/20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4623A6-A999-4564-995D-52AF7DEFF4A0}" type="datetimeFigureOut">
              <a:rPr lang="en-US" smtClean="0"/>
              <a:t>5/5/20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4623A6-A999-4564-995D-52AF7DEFF4A0}" type="datetimeFigureOut">
              <a:rPr lang="en-US" smtClean="0"/>
              <a:t>5/5/20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4623A6-A999-4564-995D-52AF7DEFF4A0}" type="datetimeFigureOut">
              <a:rPr lang="en-US" smtClean="0"/>
              <a:t>5/5/20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4623A6-A999-4564-995D-52AF7DEFF4A0}" type="datetimeFigureOut">
              <a:rPr lang="en-US" smtClean="0"/>
              <a:t>5/5/20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603C8-4A0B-4A7E-B6A0-6B670C95785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4623A6-A999-4564-995D-52AF7DEFF4A0}" type="datetimeFigureOut">
              <a:rPr lang="en-US" smtClean="0"/>
              <a:t>5/5/20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8603C8-4A0B-4A7E-B6A0-6B670C957859}"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 </a:t>
            </a:r>
            <a:br>
              <a:rPr lang="en-US" dirty="0"/>
            </a:br>
            <a:r>
              <a:rPr lang="en-US" dirty="0"/>
              <a:t>Unit 6 Assignment Template</a:t>
            </a:r>
          </a:p>
        </p:txBody>
      </p:sp>
      <p:sp>
        <p:nvSpPr>
          <p:cNvPr id="3" name="Subtitle 2"/>
          <p:cNvSpPr>
            <a:spLocks noGrp="1"/>
          </p:cNvSpPr>
          <p:nvPr>
            <p:ph type="subTitle" idx="1"/>
          </p:nvPr>
        </p:nvSpPr>
        <p:spPr/>
        <p:txBody>
          <a:bodyPr>
            <a:normAutofit fontScale="85000" lnSpcReduction="20000"/>
          </a:bodyPr>
          <a:lstStyle/>
          <a:p>
            <a:r>
              <a:rPr lang="en-US" dirty="0"/>
              <a:t>[Your Name]</a:t>
            </a:r>
          </a:p>
          <a:p>
            <a:r>
              <a:rPr lang="en-US" dirty="0"/>
              <a:t>[Course and Section Number]</a:t>
            </a:r>
          </a:p>
          <a:p>
            <a:r>
              <a:rPr lang="en-US" dirty="0"/>
              <a:t>[Date]</a:t>
            </a:r>
          </a:p>
          <a:p>
            <a:r>
              <a:rPr lang="en-US" dirty="0"/>
              <a:t>[Instructor’s Name]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E0D307-2C8E-443F-92AC-9FB6B7A828F0}"/>
              </a:ext>
            </a:extLst>
          </p:cNvPr>
          <p:cNvSpPr>
            <a:spLocks noGrp="1"/>
          </p:cNvSpPr>
          <p:nvPr>
            <p:ph idx="1"/>
          </p:nvPr>
        </p:nvSpPr>
        <p:spPr>
          <a:xfrm>
            <a:off x="533400" y="990600"/>
            <a:ext cx="8001000" cy="5740572"/>
          </a:xfrm>
        </p:spPr>
        <p:txBody>
          <a:bodyPr>
            <a:normAutofit lnSpcReduction="10000"/>
          </a:bodyPr>
          <a:lstStyle/>
          <a:p>
            <a:pPr>
              <a:buAutoNum type="arabicPeriod"/>
            </a:pPr>
            <a:r>
              <a:rPr lang="en-US" sz="1400" dirty="0">
                <a:solidFill>
                  <a:schemeClr val="tx1"/>
                </a:solidFill>
                <a:latin typeface="Arial" panose="020B0604020202020204" pitchFamily="34" charset="0"/>
                <a:cs typeface="Arial" panose="020B0604020202020204" pitchFamily="34" charset="0"/>
              </a:rPr>
              <a:t>Click on the “Insert” button in the top menu of this PowerPoint window.</a:t>
            </a:r>
          </a:p>
          <a:p>
            <a:pPr marL="0" indent="0">
              <a:buNone/>
            </a:pPr>
            <a:endParaRPr lang="en-US" sz="1400" dirty="0">
              <a:latin typeface="Arial" panose="020B0604020202020204" pitchFamily="34" charset="0"/>
              <a:cs typeface="Arial" panose="020B0604020202020204" pitchFamily="34" charset="0"/>
            </a:endParaRPr>
          </a:p>
          <a:p>
            <a:pPr marL="0" indent="0">
              <a:buNone/>
            </a:pPr>
            <a:br>
              <a:rPr lang="en-US" sz="1400" dirty="0">
                <a:latin typeface="Arial" panose="020B0604020202020204" pitchFamily="34" charset="0"/>
                <a:cs typeface="Arial" panose="020B0604020202020204" pitchFamily="34" charset="0"/>
              </a:rPr>
            </a:br>
            <a:endParaRPr lang="en-US" sz="1400" dirty="0">
              <a:latin typeface="Arial" panose="020B0604020202020204" pitchFamily="34" charset="0"/>
              <a:cs typeface="Arial" panose="020B0604020202020204" pitchFamily="34" charset="0"/>
            </a:endParaRPr>
          </a:p>
          <a:p>
            <a:pPr marL="0" indent="0">
              <a:buNone/>
            </a:pPr>
            <a:endParaRPr lang="en-US" sz="1400" dirty="0">
              <a:latin typeface="Arial" panose="020B0604020202020204" pitchFamily="34" charset="0"/>
              <a:cs typeface="Arial" panose="020B0604020202020204" pitchFamily="34" charset="0"/>
            </a:endParaRPr>
          </a:p>
          <a:p>
            <a:pPr marL="0" indent="0">
              <a:buNone/>
            </a:pPr>
            <a:r>
              <a:rPr lang="en-US" sz="1400" dirty="0">
                <a:solidFill>
                  <a:schemeClr val="tx1"/>
                </a:solidFill>
                <a:latin typeface="Arial" panose="020B0604020202020204" pitchFamily="34" charset="0"/>
                <a:cs typeface="Arial" panose="020B0604020202020204" pitchFamily="34" charset="0"/>
              </a:rPr>
              <a:t>2. Click on the dropdown arrow on the audio button and choose “Record Audio”.</a:t>
            </a:r>
          </a:p>
          <a:p>
            <a:pPr marL="0" indent="0">
              <a:buNone/>
            </a:pPr>
            <a:endParaRPr lang="en-US" sz="1400" dirty="0">
              <a:latin typeface="Arial" panose="020B0604020202020204" pitchFamily="34" charset="0"/>
              <a:cs typeface="Arial" panose="020B0604020202020204" pitchFamily="34" charset="0"/>
            </a:endParaRPr>
          </a:p>
          <a:p>
            <a:pPr marL="0" indent="0">
              <a:buNone/>
            </a:pPr>
            <a:endParaRPr lang="en-US" sz="1400" dirty="0">
              <a:latin typeface="Arial" panose="020B0604020202020204" pitchFamily="34" charset="0"/>
              <a:cs typeface="Arial" panose="020B0604020202020204" pitchFamily="34" charset="0"/>
            </a:endParaRPr>
          </a:p>
          <a:p>
            <a:pPr marL="0" indent="0">
              <a:buNone/>
            </a:pPr>
            <a:endParaRPr lang="en-US" sz="1400" dirty="0">
              <a:latin typeface="Arial" panose="020B0604020202020204" pitchFamily="34" charset="0"/>
              <a:cs typeface="Arial" panose="020B0604020202020204" pitchFamily="34" charset="0"/>
            </a:endParaRPr>
          </a:p>
          <a:p>
            <a:pPr marL="0" indent="0">
              <a:buNone/>
            </a:pPr>
            <a:endParaRPr lang="en-US" sz="1400" dirty="0">
              <a:latin typeface="Arial" panose="020B0604020202020204" pitchFamily="34" charset="0"/>
              <a:cs typeface="Arial" panose="020B0604020202020204" pitchFamily="34" charset="0"/>
            </a:endParaRPr>
          </a:p>
          <a:p>
            <a:pPr marL="0" indent="0">
              <a:buNone/>
            </a:pPr>
            <a:br>
              <a:rPr lang="en-US" sz="1400" dirty="0">
                <a:latin typeface="Arial" panose="020B0604020202020204" pitchFamily="34" charset="0"/>
                <a:cs typeface="Arial" panose="020B0604020202020204" pitchFamily="34" charset="0"/>
              </a:rPr>
            </a:br>
            <a:br>
              <a:rPr lang="en-US" sz="1400" dirty="0">
                <a:latin typeface="Arial" panose="020B0604020202020204" pitchFamily="34" charset="0"/>
                <a:cs typeface="Arial" panose="020B0604020202020204" pitchFamily="34" charset="0"/>
              </a:rPr>
            </a:br>
            <a:endParaRPr lang="en-US" sz="1400" dirty="0">
              <a:latin typeface="Arial" panose="020B0604020202020204" pitchFamily="34" charset="0"/>
              <a:cs typeface="Arial" panose="020B0604020202020204" pitchFamily="34" charset="0"/>
            </a:endParaRPr>
          </a:p>
          <a:p>
            <a:pPr marL="0" indent="0">
              <a:buNone/>
            </a:pPr>
            <a:endParaRPr lang="en-US" sz="1400" dirty="0">
              <a:solidFill>
                <a:schemeClr val="tx1"/>
              </a:solidFill>
              <a:latin typeface="Arial" panose="020B0604020202020204" pitchFamily="34" charset="0"/>
              <a:cs typeface="Arial" panose="020B0604020202020204" pitchFamily="34" charset="0"/>
            </a:endParaRPr>
          </a:p>
          <a:p>
            <a:pPr marL="0" indent="0">
              <a:buNone/>
            </a:pPr>
            <a:r>
              <a:rPr lang="en-US" sz="1400" dirty="0">
                <a:latin typeface="Arial" panose="020B0604020202020204" pitchFamily="34" charset="0"/>
                <a:cs typeface="Arial" panose="020B0604020202020204" pitchFamily="34" charset="0"/>
              </a:rPr>
              <a:t>3. </a:t>
            </a:r>
            <a:r>
              <a:rPr lang="en-US" sz="1400" dirty="0">
                <a:solidFill>
                  <a:schemeClr val="tx1"/>
                </a:solidFill>
                <a:latin typeface="Arial" panose="020B0604020202020204" pitchFamily="34" charset="0"/>
                <a:cs typeface="Arial" panose="020B0604020202020204" pitchFamily="34" charset="0"/>
              </a:rPr>
              <a:t>Use the audio stop, play, and record controls to record your announcement.</a:t>
            </a:r>
          </a:p>
          <a:p>
            <a:pPr marL="0" indent="0">
              <a:buNone/>
            </a:pPr>
            <a:endParaRPr lang="en-US" sz="1400" dirty="0">
              <a:solidFill>
                <a:schemeClr val="tx1"/>
              </a:solidFill>
              <a:latin typeface="Arial" panose="020B0604020202020204" pitchFamily="34" charset="0"/>
              <a:cs typeface="Arial" panose="020B0604020202020204" pitchFamily="34" charset="0"/>
            </a:endParaRPr>
          </a:p>
          <a:p>
            <a:pPr marL="0" indent="0">
              <a:buNone/>
            </a:pPr>
            <a:endParaRPr lang="en-US" sz="1400" dirty="0">
              <a:solidFill>
                <a:schemeClr val="tx1"/>
              </a:solidFill>
              <a:latin typeface="Arial" panose="020B0604020202020204" pitchFamily="34" charset="0"/>
              <a:cs typeface="Arial" panose="020B0604020202020204" pitchFamily="34" charset="0"/>
            </a:endParaRPr>
          </a:p>
          <a:p>
            <a:pPr marL="0" indent="0">
              <a:buNone/>
            </a:pPr>
            <a:endParaRPr lang="en-US" sz="1400" dirty="0">
              <a:solidFill>
                <a:schemeClr val="tx1"/>
              </a:solidFill>
              <a:latin typeface="Arial" panose="020B0604020202020204" pitchFamily="34" charset="0"/>
              <a:cs typeface="Arial" panose="020B0604020202020204" pitchFamily="34" charset="0"/>
            </a:endParaRPr>
          </a:p>
          <a:p>
            <a:pPr marL="0" indent="0">
              <a:buNone/>
            </a:pPr>
            <a:endParaRPr lang="en-US" sz="1400" dirty="0">
              <a:solidFill>
                <a:schemeClr val="tx1"/>
              </a:solidFill>
              <a:latin typeface="Arial" panose="020B0604020202020204" pitchFamily="34" charset="0"/>
              <a:cs typeface="Arial" panose="020B0604020202020204" pitchFamily="34" charset="0"/>
            </a:endParaRPr>
          </a:p>
          <a:p>
            <a:pPr marL="0" indent="0">
              <a:buNone/>
            </a:pPr>
            <a:endParaRPr lang="en-US" sz="1400" dirty="0">
              <a:solidFill>
                <a:schemeClr val="tx1"/>
              </a:solidFill>
              <a:latin typeface="Arial" panose="020B0604020202020204" pitchFamily="34" charset="0"/>
              <a:cs typeface="Arial" panose="020B0604020202020204" pitchFamily="34" charset="0"/>
            </a:endParaRPr>
          </a:p>
          <a:p>
            <a:pPr marL="0" indent="0">
              <a:buNone/>
            </a:pPr>
            <a:endParaRPr lang="en-US" sz="1400" dirty="0">
              <a:solidFill>
                <a:schemeClr val="tx1"/>
              </a:solidFill>
              <a:latin typeface="Arial" panose="020B0604020202020204" pitchFamily="34" charset="0"/>
              <a:cs typeface="Arial" panose="020B0604020202020204" pitchFamily="34" charset="0"/>
            </a:endParaRPr>
          </a:p>
          <a:p>
            <a:pPr marL="0" indent="0">
              <a:buNone/>
            </a:pPr>
            <a:endParaRPr lang="en-US" sz="1400" dirty="0">
              <a:solidFill>
                <a:schemeClr val="tx1"/>
              </a:solidFill>
              <a:latin typeface="Arial" panose="020B0604020202020204" pitchFamily="34" charset="0"/>
              <a:cs typeface="Arial" panose="020B0604020202020204" pitchFamily="34" charset="0"/>
            </a:endParaRPr>
          </a:p>
          <a:p>
            <a:pPr marL="0" indent="0">
              <a:buNone/>
            </a:pPr>
            <a:r>
              <a:rPr lang="en-US" sz="1400" dirty="0">
                <a:solidFill>
                  <a:schemeClr val="tx1"/>
                </a:solidFill>
                <a:latin typeface="Arial" panose="020B0604020202020204" pitchFamily="34" charset="0"/>
                <a:cs typeface="Arial" panose="020B0604020202020204" pitchFamily="34" charset="0"/>
              </a:rPr>
              <a:t>4. Your recorded announcement will be embedded on the slide.</a:t>
            </a:r>
          </a:p>
          <a:p>
            <a:pPr marL="0" indent="0">
              <a:buNone/>
            </a:pPr>
            <a:r>
              <a:rPr lang="en-US" sz="1400" dirty="0">
                <a:solidFill>
                  <a:schemeClr val="tx1"/>
                </a:solidFill>
                <a:latin typeface="Arial" panose="020B0604020202020204" pitchFamily="34" charset="0"/>
                <a:cs typeface="Arial" panose="020B0604020202020204" pitchFamily="34" charset="0"/>
              </a:rPr>
              <a:t>5. Save the file and upload to the Dropbox once all criteria are completed.</a:t>
            </a:r>
            <a:endParaRPr lang="en-US" sz="1400" dirty="0">
              <a:latin typeface="Arial" panose="020B0604020202020204" pitchFamily="34" charset="0"/>
              <a:cs typeface="Arial" panose="020B0604020202020204" pitchFamily="34" charset="0"/>
            </a:endParaRPr>
          </a:p>
          <a:p>
            <a:pPr marL="0" indent="0">
              <a:buNone/>
            </a:pPr>
            <a:endParaRPr lang="en-US" sz="1400" dirty="0">
              <a:solidFill>
                <a:schemeClr val="tx1"/>
              </a:solidFill>
              <a:latin typeface="Arial" panose="020B0604020202020204" pitchFamily="34" charset="0"/>
              <a:cs typeface="Arial" panose="020B0604020202020204" pitchFamily="34" charset="0"/>
            </a:endParaRPr>
          </a:p>
          <a:p>
            <a:pPr marL="0" indent="0">
              <a:buNone/>
            </a:pPr>
            <a:endParaRPr lang="en-US" sz="16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57E5E390-C5F7-4C52-8A8E-C8E2FF9EC3C8}"/>
              </a:ext>
            </a:extLst>
          </p:cNvPr>
          <p:cNvSpPr>
            <a:spLocks noGrp="1"/>
          </p:cNvSpPr>
          <p:nvPr>
            <p:ph type="title"/>
          </p:nvPr>
        </p:nvSpPr>
        <p:spPr>
          <a:xfrm>
            <a:off x="106017" y="3312"/>
            <a:ext cx="9037983" cy="606288"/>
          </a:xfrm>
        </p:spPr>
        <p:txBody>
          <a:bodyPr>
            <a:normAutofit fontScale="90000"/>
          </a:bodyPr>
          <a:lstStyle/>
          <a:p>
            <a:r>
              <a:rPr lang="en-US" sz="2800" dirty="0"/>
              <a:t>Adding Audio to Slides – </a:t>
            </a:r>
            <a:br>
              <a:rPr lang="en-US" sz="2800" dirty="0"/>
            </a:br>
            <a:r>
              <a:rPr lang="en-US" sz="1800" b="1" dirty="0"/>
              <a:t>NOTE: Remove this slide before uploading final PowerPoint to Dropbox</a:t>
            </a:r>
          </a:p>
        </p:txBody>
      </p:sp>
      <p:pic>
        <p:nvPicPr>
          <p:cNvPr id="5" name="Picture 4" descr="Insert button on slide menu.">
            <a:extLst>
              <a:ext uri="{FF2B5EF4-FFF2-40B4-BE49-F238E27FC236}">
                <a16:creationId xmlns:a16="http://schemas.microsoft.com/office/drawing/2014/main" id="{D2BD5A8A-4731-46EA-856C-9E47F92E80C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9367" y="1263821"/>
            <a:ext cx="3800475" cy="647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Choose &quot;Record Audio&quot; on the dropdown arrow.&#10;">
            <a:extLst>
              <a:ext uri="{FF2B5EF4-FFF2-40B4-BE49-F238E27FC236}">
                <a16:creationId xmlns:a16="http://schemas.microsoft.com/office/drawing/2014/main" id="{482F99FE-C709-4BF0-967A-C5878B6BCA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5856" y="2527645"/>
            <a:ext cx="2181225" cy="1400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Recording stop, play, and record controls">
            <a:extLst>
              <a:ext uri="{FF2B5EF4-FFF2-40B4-BE49-F238E27FC236}">
                <a16:creationId xmlns:a16="http://schemas.microsoft.com/office/drawing/2014/main" id="{C27C26EB-4D05-4AB5-9985-64208C6E5B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9367" y="4457698"/>
            <a:ext cx="2352675" cy="1333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Box 3">
            <a:extLst>
              <a:ext uri="{FF2B5EF4-FFF2-40B4-BE49-F238E27FC236}">
                <a16:creationId xmlns:a16="http://schemas.microsoft.com/office/drawing/2014/main" id="{C07B5A5D-0009-45F3-93ED-FF48746E66FB}"/>
              </a:ext>
            </a:extLst>
          </p:cNvPr>
          <p:cNvSpPr txBox="1"/>
          <p:nvPr/>
        </p:nvSpPr>
        <p:spPr>
          <a:xfrm>
            <a:off x="106016" y="663371"/>
            <a:ext cx="8786191" cy="292388"/>
          </a:xfrm>
          <a:prstGeom prst="rect">
            <a:avLst/>
          </a:prstGeom>
          <a:noFill/>
        </p:spPr>
        <p:txBody>
          <a:bodyPr wrap="square" rtlCol="0">
            <a:spAutoFit/>
          </a:bodyPr>
          <a:lstStyle/>
          <a:p>
            <a:r>
              <a:rPr lang="en-US" sz="1300" dirty="0">
                <a:latin typeface="Arial" panose="020B0604020202020204" pitchFamily="34" charset="0"/>
                <a:cs typeface="Arial" panose="020B0604020202020204" pitchFamily="34" charset="0"/>
              </a:rPr>
              <a:t>After writing the content for each slide, add the audio explanation. Each explanation should be 2 minutes long.</a:t>
            </a:r>
          </a:p>
        </p:txBody>
      </p:sp>
    </p:spTree>
    <p:extLst>
      <p:ext uri="{BB962C8B-B14F-4D97-AF65-F5344CB8AC3E}">
        <p14:creationId xmlns:p14="http://schemas.microsoft.com/office/powerpoint/2010/main" val="502733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normAutofit fontScale="85000" lnSpcReduction="20000"/>
          </a:bodyPr>
          <a:lstStyle/>
          <a:p>
            <a:pPr marL="0" indent="0">
              <a:buNone/>
            </a:pPr>
            <a:r>
              <a:rPr lang="en-US" b="1" dirty="0"/>
              <a:t>****NOTE: This information must be removed in your final assignment.</a:t>
            </a:r>
            <a:endParaRPr lang="en-US" dirty="0"/>
          </a:p>
          <a:p>
            <a:pPr fontAlgn="base"/>
            <a:r>
              <a:rPr lang="en-US" dirty="0"/>
              <a:t>Introduce the presentation by explaining information about the organization and the observation that took place such as the name of the organization, type of organization, day and time of observation, and your role as an observer (whether you are an employee, customer, etc.).</a:t>
            </a:r>
          </a:p>
          <a:p>
            <a:pPr fontAlgn="base"/>
            <a:r>
              <a:rPr lang="en-US" dirty="0"/>
              <a:t>Share background information about the company to give the audience an understanding of what this organization does. Support the ideas shared with research about the company’s background.****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Professional Appearance of Employees and Company</a:t>
            </a:r>
            <a:endParaRPr lang="en-US" dirty="0"/>
          </a:p>
        </p:txBody>
      </p:sp>
      <p:sp>
        <p:nvSpPr>
          <p:cNvPr id="3" name="Content Placeholder 2"/>
          <p:cNvSpPr>
            <a:spLocks noGrp="1"/>
          </p:cNvSpPr>
          <p:nvPr>
            <p:ph idx="1"/>
          </p:nvPr>
        </p:nvSpPr>
        <p:spPr/>
        <p:txBody>
          <a:bodyPr>
            <a:normAutofit fontScale="62500" lnSpcReduction="20000"/>
          </a:bodyPr>
          <a:lstStyle/>
          <a:p>
            <a:pPr marL="0" lvl="0" indent="0">
              <a:buNone/>
            </a:pPr>
            <a:r>
              <a:rPr lang="en-US" b="1" dirty="0"/>
              <a:t>****NOTE: This information must be removed in your final assignment.</a:t>
            </a:r>
          </a:p>
          <a:p>
            <a:pPr marL="0" lvl="0" indent="0">
              <a:buNone/>
            </a:pPr>
            <a:endParaRPr lang="en-US" b="1" dirty="0"/>
          </a:p>
          <a:p>
            <a:pPr marL="0" lvl="0" indent="0">
              <a:buNone/>
            </a:pPr>
            <a:r>
              <a:rPr lang="en-US" b="1" dirty="0"/>
              <a:t>Use these questions to guide your narration response:</a:t>
            </a:r>
          </a:p>
          <a:p>
            <a:pPr lvl="1" fontAlgn="base"/>
            <a:r>
              <a:rPr lang="en-US" dirty="0"/>
              <a:t>How do the employees dress?</a:t>
            </a:r>
          </a:p>
          <a:p>
            <a:pPr lvl="1" fontAlgn="base"/>
            <a:r>
              <a:rPr lang="en-US" dirty="0"/>
              <a:t>Is there anything about the appearance of the employees that distracts from their professionalism?</a:t>
            </a:r>
          </a:p>
          <a:p>
            <a:pPr lvl="1" fontAlgn="base"/>
            <a:r>
              <a:rPr lang="en-US" dirty="0"/>
              <a:t>Do the employees’ appearance fit the nature of the business? Why or why not?</a:t>
            </a:r>
          </a:p>
          <a:p>
            <a:pPr lvl="1" fontAlgn="base"/>
            <a:r>
              <a:rPr lang="en-US" dirty="0"/>
              <a:t>What does the working environment look like? (furnishings, artwork, lighting, sounds, etc.)</a:t>
            </a:r>
          </a:p>
          <a:p>
            <a:pPr lvl="1" fontAlgn="base"/>
            <a:r>
              <a:rPr lang="en-US" dirty="0"/>
              <a:t>Do the physical surroundings fit the nature of the business? Why or why not?</a:t>
            </a:r>
          </a:p>
          <a:p>
            <a:pPr lvl="1" fontAlgn="base"/>
            <a:r>
              <a:rPr lang="en-US" dirty="0"/>
              <a:t>How do the employees interact with each other and outside people within the workplace? (greetings, tone of conversation, non-verbal communication, etc.)</a:t>
            </a:r>
          </a:p>
          <a:p>
            <a:pPr lvl="1" fontAlgn="base"/>
            <a:r>
              <a:rPr lang="en-US" dirty="0"/>
              <a:t>How do employees interact with each other?</a:t>
            </a:r>
          </a:p>
          <a:p>
            <a:pPr lvl="1" fontAlgn="base"/>
            <a:r>
              <a:rPr lang="en-US" dirty="0"/>
              <a:t>Do the interactions of employees fit the nature of the business? Why or why not?</a:t>
            </a:r>
            <a:r>
              <a:rPr lang="en-US" b="1" dirty="0"/>
              <a:t>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Analysis of Company </a:t>
            </a:r>
            <a:endParaRPr lang="en-US" dirty="0"/>
          </a:p>
        </p:txBody>
      </p:sp>
      <p:sp>
        <p:nvSpPr>
          <p:cNvPr id="3" name="Content Placeholder 2"/>
          <p:cNvSpPr>
            <a:spLocks noGrp="1"/>
          </p:cNvSpPr>
          <p:nvPr>
            <p:ph idx="1"/>
          </p:nvPr>
        </p:nvSpPr>
        <p:spPr>
          <a:xfrm>
            <a:off x="457200" y="1600200"/>
            <a:ext cx="8229600" cy="5105400"/>
          </a:xfrm>
        </p:spPr>
        <p:txBody>
          <a:bodyPr>
            <a:normAutofit fontScale="70000" lnSpcReduction="20000"/>
          </a:bodyPr>
          <a:lstStyle/>
          <a:p>
            <a:pPr marL="0" indent="0">
              <a:buNone/>
            </a:pPr>
            <a:r>
              <a:rPr lang="en-US" b="1" dirty="0"/>
              <a:t>****NOTE: This information must be removed in your final assignment. </a:t>
            </a:r>
          </a:p>
          <a:p>
            <a:pPr marL="0" indent="0">
              <a:buNone/>
            </a:pPr>
            <a:endParaRPr lang="en-US" b="1" dirty="0"/>
          </a:p>
          <a:p>
            <a:pPr marL="0" indent="0" fontAlgn="base">
              <a:buNone/>
            </a:pPr>
            <a:r>
              <a:rPr lang="en-US" b="1" u="sng" dirty="0"/>
              <a:t>Discuss:</a:t>
            </a:r>
            <a:r>
              <a:rPr lang="en-US" b="1" dirty="0"/>
              <a:t> </a:t>
            </a:r>
            <a:r>
              <a:rPr lang="en-US" dirty="0"/>
              <a:t>What inferences can you make from your observation? You should cover the following ideas in your explanation:</a:t>
            </a:r>
            <a:endParaRPr lang="en-US" sz="4400" dirty="0"/>
          </a:p>
          <a:p>
            <a:pPr lvl="1" fontAlgn="base"/>
            <a:r>
              <a:rPr lang="en-US" dirty="0"/>
              <a:t>Analyze the company based on information you have learned about organizational culture in the class. Areas to include:</a:t>
            </a:r>
            <a:endParaRPr lang="en-US" sz="4000" dirty="0"/>
          </a:p>
          <a:p>
            <a:pPr lvl="2" fontAlgn="base"/>
            <a:r>
              <a:rPr lang="en-US" dirty="0"/>
              <a:t>Determine the dominant organizational culture the company follows by choosing one of the 4 organizational cultures you learned during this unit of the course. Support this information with what you have learned about organizational culture based on both observations and research. </a:t>
            </a:r>
            <a:endParaRPr lang="en-US" sz="3600" dirty="0"/>
          </a:p>
          <a:p>
            <a:pPr lvl="2" fontAlgn="base"/>
            <a:r>
              <a:rPr lang="en-US" dirty="0"/>
              <a:t>Compare the work done at the company and the organizational culture, and explain how this relates.</a:t>
            </a:r>
            <a:endParaRPr lang="en-US" sz="3600" dirty="0"/>
          </a:p>
          <a:p>
            <a:pPr lvl="2" fontAlgn="base"/>
            <a:r>
              <a:rPr lang="en-US" dirty="0"/>
              <a:t>Research the mission of the company and explain if it aligns with what you have observed. Explain why or why not.</a:t>
            </a:r>
          </a:p>
          <a:p>
            <a:pPr marL="914400" lvl="2" indent="0" fontAlgn="base">
              <a:buNone/>
            </a:pPr>
            <a:r>
              <a:rPr lang="en-US" sz="2800" b="1" u="sng" dirty="0"/>
              <a:t>NOTE</a:t>
            </a:r>
            <a:r>
              <a:rPr lang="en-US" sz="2800" dirty="0"/>
              <a:t>: Support this information with what you have learned through your observation as well as what you have researched about the company. </a:t>
            </a:r>
            <a:r>
              <a:rPr lang="en-US" sz="2800" b="1" dirty="0"/>
              <a:t>****</a:t>
            </a:r>
            <a:endParaRPr lang="en-US" sz="2800" dirty="0"/>
          </a:p>
          <a:p>
            <a:pPr lvl="1"/>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Evaluation of Your Fit </a:t>
            </a:r>
            <a:endParaRPr lang="en-US" dirty="0"/>
          </a:p>
        </p:txBody>
      </p:sp>
      <p:sp>
        <p:nvSpPr>
          <p:cNvPr id="3" name="Content Placeholder 2"/>
          <p:cNvSpPr>
            <a:spLocks noGrp="1"/>
          </p:cNvSpPr>
          <p:nvPr>
            <p:ph idx="1"/>
          </p:nvPr>
        </p:nvSpPr>
        <p:spPr>
          <a:xfrm>
            <a:off x="457200" y="1600200"/>
            <a:ext cx="8229600" cy="4876800"/>
          </a:xfrm>
        </p:spPr>
        <p:txBody>
          <a:bodyPr>
            <a:normAutofit fontScale="70000" lnSpcReduction="20000"/>
          </a:bodyPr>
          <a:lstStyle/>
          <a:p>
            <a:pPr marL="0" indent="0">
              <a:buNone/>
            </a:pPr>
            <a:r>
              <a:rPr lang="en-US" b="1" dirty="0"/>
              <a:t>****NOTE: This information must be removed in your final assignment. </a:t>
            </a:r>
          </a:p>
          <a:p>
            <a:pPr marL="0" indent="0">
              <a:buNone/>
            </a:pPr>
            <a:endParaRPr lang="en-US" b="1" dirty="0"/>
          </a:p>
          <a:p>
            <a:pPr marL="0" indent="0">
              <a:buNone/>
            </a:pPr>
            <a:r>
              <a:rPr lang="en-US" b="1" u="sng" dirty="0"/>
              <a:t>Discuss:</a:t>
            </a:r>
            <a:r>
              <a:rPr lang="en-US" b="1" dirty="0"/>
              <a:t> </a:t>
            </a:r>
            <a:r>
              <a:rPr lang="en-US" dirty="0"/>
              <a:t>Based solely on what you have observed and researched about the company (not based on the field of the company), do you feel you would be a good fit for this company? Why or why not?</a:t>
            </a:r>
            <a:endParaRPr lang="en-US" sz="4400" dirty="0"/>
          </a:p>
          <a:p>
            <a:pPr lvl="1" fontAlgn="base"/>
            <a:r>
              <a:rPr lang="en-US" dirty="0"/>
              <a:t>Support this information with what you have learned through your observation as well as what you have researched about the company.</a:t>
            </a:r>
            <a:endParaRPr lang="en-US" sz="4000" dirty="0"/>
          </a:p>
          <a:p>
            <a:pPr fontAlgn="base"/>
            <a:r>
              <a:rPr lang="en-US" dirty="0"/>
              <a:t>Identify at least 2-3 social and behavioral attributes you have that would be an asset to this company. Explain why. How do these attributes specifically connect with the nature and needs of the company? </a:t>
            </a:r>
          </a:p>
          <a:p>
            <a:pPr marL="457200" lvl="1" indent="0" fontAlgn="base">
              <a:buNone/>
            </a:pPr>
            <a:r>
              <a:rPr lang="en-US" b="1" u="sng" dirty="0"/>
              <a:t>NOTE</a:t>
            </a:r>
            <a:r>
              <a:rPr lang="en-US" dirty="0"/>
              <a:t>: Support this information with what you have learned through your observation as well as what you have researched about the company.****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5" name="Content Placeholder 4"/>
          <p:cNvSpPr>
            <a:spLocks noGrp="1"/>
          </p:cNvSpPr>
          <p:nvPr>
            <p:ph idx="1"/>
          </p:nvPr>
        </p:nvSpPr>
        <p:spPr/>
        <p:txBody>
          <a:bodyPr/>
          <a:lstStyle/>
          <a:p>
            <a:pPr marL="0" indent="0">
              <a:buNone/>
            </a:pPr>
            <a:r>
              <a:rPr lang="en-US" dirty="0"/>
              <a:t>APA formatting guidelines should apply for both the reference slide and in-text citations to support research required for the assignment.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TotalTime>
  <Words>637</Words>
  <Application>Microsoft Office PowerPoint</Application>
  <PresentationFormat>On-screen Show (4:3)</PresentationFormat>
  <Paragraphs>62</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  Unit 6 Assignment Template</vt:lpstr>
      <vt:lpstr>Adding Audio to Slides –  NOTE: Remove this slide before uploading final PowerPoint to Dropbox</vt:lpstr>
      <vt:lpstr>Introduction</vt:lpstr>
      <vt:lpstr>Professional Appearance of Employees and Company</vt:lpstr>
      <vt:lpstr>Analysis of Company </vt:lpstr>
      <vt:lpstr>Evaluation of Your Fit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CS204  Unit 7 Assignment Template</dc:title>
  <dc:creator>Russell</dc:creator>
  <cp:lastModifiedBy>Cali richmond</cp:lastModifiedBy>
  <cp:revision>11</cp:revision>
  <dcterms:created xsi:type="dcterms:W3CDTF">2017-08-17T12:51:08Z</dcterms:created>
  <dcterms:modified xsi:type="dcterms:W3CDTF">2020-05-05T19:08:00Z</dcterms:modified>
</cp:coreProperties>
</file>